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embeddedFontLst>
    <p:embeddedFont>
      <p:font typeface="Nunito"/>
      <p:regular r:id="rId12"/>
      <p:bold r:id="rId13"/>
      <p:italic r:id="rId14"/>
      <p:boldItalic r:id="rId15"/>
    </p:embeddedFont>
    <p:embeddedFont>
      <p:font typeface="Maven Pro"/>
      <p:regular r:id="rId16"/>
      <p:bold r:id="rId17"/>
    </p:embeddedFont>
    <p:embeddedFont>
      <p:font typeface="Nunito Black"/>
      <p:bold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Nunito-bold.fntdata"/><Relationship Id="rId12" Type="http://schemas.openxmlformats.org/officeDocument/2006/relationships/font" Target="fonts/Nuni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Nunito-boldItalic.fntdata"/><Relationship Id="rId14" Type="http://schemas.openxmlformats.org/officeDocument/2006/relationships/font" Target="fonts/Nunito-italic.fntdata"/><Relationship Id="rId17" Type="http://schemas.openxmlformats.org/officeDocument/2006/relationships/font" Target="fonts/MavenPro-bold.fntdata"/><Relationship Id="rId16" Type="http://schemas.openxmlformats.org/officeDocument/2006/relationships/font" Target="fonts/MavenPro-regular.fntdata"/><Relationship Id="rId5" Type="http://schemas.openxmlformats.org/officeDocument/2006/relationships/notesMaster" Target="notesMasters/notesMaster1.xml"/><Relationship Id="rId19" Type="http://schemas.openxmlformats.org/officeDocument/2006/relationships/font" Target="fonts/NunitoBlack-boldItalic.fntdata"/><Relationship Id="rId6" Type="http://schemas.openxmlformats.org/officeDocument/2006/relationships/slide" Target="slides/slide1.xml"/><Relationship Id="rId18" Type="http://schemas.openxmlformats.org/officeDocument/2006/relationships/font" Target="fonts/NunitoBlack-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804e5c36a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2804e5c36a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8dd7862d3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28dd7862d3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8dd7862d3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28dd7862d3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8dd7862d3e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28dd7862d3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8dd7862d3e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28dd7862d3e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8dd7862d3e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28dd7862d3e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2"/>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p2"/>
          <p:cNvSpPr txBox="1"/>
          <p:nvPr>
            <p:ph type="ctrTitle"/>
          </p:nvPr>
        </p:nvSpPr>
        <p:spPr>
          <a:xfrm>
            <a:off x="824000" y="1613813"/>
            <a:ext cx="4255500" cy="1872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47" name="Google Shape;47;p2"/>
          <p:cNvSpPr txBox="1"/>
          <p:nvPr>
            <p:ph idx="1" type="subTitle"/>
          </p:nvPr>
        </p:nvSpPr>
        <p:spPr>
          <a:xfrm>
            <a:off x="824000" y="3596300"/>
            <a:ext cx="4255500" cy="6954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49"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p3"/>
          <p:cNvSpPr txBox="1"/>
          <p:nvPr>
            <p:ph type="title"/>
          </p:nvPr>
        </p:nvSpPr>
        <p:spPr>
          <a:xfrm>
            <a:off x="824000" y="1613825"/>
            <a:ext cx="5857800" cy="1872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3" name="Google Shape;83;p3"/>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4"/>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 name="Google Shape;89;p4"/>
          <p:cNvSpPr txBox="1"/>
          <p:nvPr>
            <p:ph idx="1" type="body"/>
          </p:nvPr>
        </p:nvSpPr>
        <p:spPr>
          <a:xfrm>
            <a:off x="1303800" y="1990050"/>
            <a:ext cx="70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0" name="Google Shape;90;p4"/>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5"/>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p5"/>
          <p:cNvSpPr txBox="1"/>
          <p:nvPr>
            <p:ph idx="1" type="body"/>
          </p:nvPr>
        </p:nvSpPr>
        <p:spPr>
          <a:xfrm>
            <a:off x="1303800" y="1990050"/>
            <a:ext cx="34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7" name="Google Shape;97;p5"/>
          <p:cNvSpPr txBox="1"/>
          <p:nvPr>
            <p:ph idx="2" type="body"/>
          </p:nvPr>
        </p:nvSpPr>
        <p:spPr>
          <a:xfrm>
            <a:off x="4903650" y="1990050"/>
            <a:ext cx="34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p5"/>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6"/>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6"/>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7"/>
          <p:cNvSpPr txBox="1"/>
          <p:nvPr>
            <p:ph type="title"/>
          </p:nvPr>
        </p:nvSpPr>
        <p:spPr>
          <a:xfrm>
            <a:off x="1303800" y="598575"/>
            <a:ext cx="3312000" cy="15900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p7"/>
          <p:cNvSpPr txBox="1"/>
          <p:nvPr>
            <p:ph idx="1" type="body"/>
          </p:nvPr>
        </p:nvSpPr>
        <p:spPr>
          <a:xfrm>
            <a:off x="1303800" y="2309675"/>
            <a:ext cx="3312000" cy="2221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1" name="Google Shape;111;p7"/>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112"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p8"/>
          <p:cNvSpPr txBox="1"/>
          <p:nvPr>
            <p:ph type="title"/>
          </p:nvPr>
        </p:nvSpPr>
        <p:spPr>
          <a:xfrm>
            <a:off x="824000" y="763600"/>
            <a:ext cx="5857800" cy="3573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26" name="Google Shape;126;p8"/>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9"/>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 name="Google Shape;132;p9"/>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3" name="Google Shape;133;p9"/>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34" name="Google Shape;134;p9"/>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p10"/>
          <p:cNvSpPr txBox="1"/>
          <p:nvPr>
            <p:ph idx="1" type="body"/>
          </p:nvPr>
        </p:nvSpPr>
        <p:spPr>
          <a:xfrm>
            <a:off x="1303800" y="4138975"/>
            <a:ext cx="5843100" cy="534900"/>
          </a:xfrm>
          <a:prstGeom prst="rect">
            <a:avLst/>
          </a:prstGeom>
        </p:spPr>
        <p:txBody>
          <a:bodyPr anchorCtr="0" anchor="t"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40" name="Google Shape;140;p10"/>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4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p11"/>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p:nvPr>
            <p:ph idx="1" type="body"/>
          </p:nvPr>
        </p:nvSpPr>
        <p:spPr>
          <a:xfrm>
            <a:off x="1388625" y="2712300"/>
            <a:ext cx="6366900" cy="11112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0"/>
              </a:spcBef>
              <a:spcAft>
                <a:spcPts val="0"/>
              </a:spcAft>
              <a:buClr>
                <a:schemeClr val="lt1"/>
              </a:buClr>
              <a:buSzPts val="1100"/>
              <a:buChar char="○"/>
              <a:defRPr>
                <a:solidFill>
                  <a:schemeClr val="lt1"/>
                </a:solidFill>
              </a:defRPr>
            </a:lvl2pPr>
            <a:lvl3pPr indent="-298450" lvl="2" marL="1371600" algn="ctr">
              <a:spcBef>
                <a:spcPts val="0"/>
              </a:spcBef>
              <a:spcAft>
                <a:spcPts val="0"/>
              </a:spcAft>
              <a:buClr>
                <a:schemeClr val="lt1"/>
              </a:buClr>
              <a:buSzPts val="1100"/>
              <a:buChar char="■"/>
              <a:defRPr>
                <a:solidFill>
                  <a:schemeClr val="lt1"/>
                </a:solidFill>
              </a:defRPr>
            </a:lvl3pPr>
            <a:lvl4pPr indent="-298450" lvl="3" marL="1828800" algn="ctr">
              <a:spcBef>
                <a:spcPts val="0"/>
              </a:spcBef>
              <a:spcAft>
                <a:spcPts val="0"/>
              </a:spcAft>
              <a:buClr>
                <a:schemeClr val="lt1"/>
              </a:buClr>
              <a:buSzPts val="1100"/>
              <a:buChar char="●"/>
              <a:defRPr>
                <a:solidFill>
                  <a:schemeClr val="lt1"/>
                </a:solidFill>
              </a:defRPr>
            </a:lvl4pPr>
            <a:lvl5pPr indent="-298450" lvl="4" marL="2286000" algn="ctr">
              <a:spcBef>
                <a:spcPts val="0"/>
              </a:spcBef>
              <a:spcAft>
                <a:spcPts val="0"/>
              </a:spcAft>
              <a:buClr>
                <a:schemeClr val="lt1"/>
              </a:buClr>
              <a:buSzPts val="1100"/>
              <a:buChar char="○"/>
              <a:defRPr>
                <a:solidFill>
                  <a:schemeClr val="lt1"/>
                </a:solidFill>
              </a:defRPr>
            </a:lvl5pPr>
            <a:lvl6pPr indent="-298450" lvl="5" marL="2743200" algn="ctr">
              <a:spcBef>
                <a:spcPts val="0"/>
              </a:spcBef>
              <a:spcAft>
                <a:spcPts val="0"/>
              </a:spcAft>
              <a:buClr>
                <a:schemeClr val="lt1"/>
              </a:buClr>
              <a:buSzPts val="1100"/>
              <a:buChar char="■"/>
              <a:defRPr>
                <a:solidFill>
                  <a:schemeClr val="lt1"/>
                </a:solidFill>
              </a:defRPr>
            </a:lvl6pPr>
            <a:lvl7pPr indent="-298450" lvl="6" marL="3200400" algn="ctr">
              <a:spcBef>
                <a:spcPts val="0"/>
              </a:spcBef>
              <a:spcAft>
                <a:spcPts val="0"/>
              </a:spcAft>
              <a:buClr>
                <a:schemeClr val="lt1"/>
              </a:buClr>
              <a:buSzPts val="1100"/>
              <a:buChar char="●"/>
              <a:defRPr>
                <a:solidFill>
                  <a:schemeClr val="lt1"/>
                </a:solidFill>
              </a:defRPr>
            </a:lvl7pPr>
            <a:lvl8pPr indent="-298450" lvl="7" marL="3657600" algn="ctr">
              <a:spcBef>
                <a:spcPts val="0"/>
              </a:spcBef>
              <a:spcAft>
                <a:spcPts val="0"/>
              </a:spcAft>
              <a:buClr>
                <a:schemeClr val="lt1"/>
              </a:buClr>
              <a:buSzPts val="1100"/>
              <a:buChar char="○"/>
              <a:defRPr>
                <a:solidFill>
                  <a:schemeClr val="lt1"/>
                </a:solidFill>
              </a:defRPr>
            </a:lvl8pPr>
            <a:lvl9pPr indent="-298450" lvl="8" marL="4114800" algn="ctr">
              <a:spcBef>
                <a:spcPts val="0"/>
              </a:spcBef>
              <a:spcAft>
                <a:spcPts val="0"/>
              </a:spcAft>
              <a:buClr>
                <a:schemeClr val="lt1"/>
              </a:buClr>
              <a:buSzPts val="1100"/>
              <a:buChar char="■"/>
              <a:defRPr>
                <a:solidFill>
                  <a:schemeClr val="lt1"/>
                </a:solidFill>
              </a:defRPr>
            </a:lvl9pPr>
          </a:lstStyle>
          <a:p/>
        </p:txBody>
      </p:sp>
      <p:sp>
        <p:nvSpPr>
          <p:cNvPr id="270" name="Google Shape;270;p11"/>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p1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sv"/>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sv"/>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3"/>
          <p:cNvSpPr txBox="1"/>
          <p:nvPr>
            <p:ph type="ctrTitle"/>
          </p:nvPr>
        </p:nvSpPr>
        <p:spPr>
          <a:xfrm>
            <a:off x="824000" y="1613813"/>
            <a:ext cx="4255500" cy="18729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sv"/>
              <a:t>VattenVerk I Vanliga Vägar</a:t>
            </a:r>
            <a:endParaRPr/>
          </a:p>
        </p:txBody>
      </p:sp>
      <p:sp>
        <p:nvSpPr>
          <p:cNvPr id="278" name="Google Shape;278;p13"/>
          <p:cNvSpPr txBox="1"/>
          <p:nvPr>
            <p:ph idx="1" type="subTitle"/>
          </p:nvPr>
        </p:nvSpPr>
        <p:spPr>
          <a:xfrm>
            <a:off x="824000" y="3596300"/>
            <a:ext cx="4255500" cy="695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sv" sz="2200">
                <a:latin typeface="Nunito Black"/>
                <a:ea typeface="Nunito Black"/>
                <a:cs typeface="Nunito Black"/>
                <a:sym typeface="Nunito Black"/>
              </a:rPr>
              <a:t>E</a:t>
            </a:r>
            <a:r>
              <a:rPr lang="sv" sz="2200">
                <a:latin typeface="Nunito Black"/>
                <a:ea typeface="Nunito Black"/>
                <a:cs typeface="Nunito Black"/>
                <a:sym typeface="Nunito Black"/>
              </a:rPr>
              <a:t>n Energilösning</a:t>
            </a:r>
            <a:endParaRPr sz="2200">
              <a:latin typeface="Nunito Black"/>
              <a:ea typeface="Nunito Black"/>
              <a:cs typeface="Nunito Black"/>
              <a:sym typeface="Nunito Black"/>
            </a:endParaRPr>
          </a:p>
          <a:p>
            <a:pPr indent="0" lvl="0" marL="0" rtl="0" algn="l">
              <a:spcBef>
                <a:spcPts val="0"/>
              </a:spcBef>
              <a:spcAft>
                <a:spcPts val="0"/>
              </a:spcAft>
              <a:buNone/>
            </a:pPr>
            <a:r>
              <a:rPr lang="sv" sz="1383">
                <a:latin typeface="Nunito Black"/>
                <a:ea typeface="Nunito Black"/>
                <a:cs typeface="Nunito Black"/>
                <a:sym typeface="Nunito Black"/>
              </a:rPr>
              <a:t>av balder 9c</a:t>
            </a:r>
            <a:endParaRPr sz="1383">
              <a:latin typeface="Nunito Black"/>
              <a:ea typeface="Nunito Black"/>
              <a:cs typeface="Nunito Black"/>
              <a:sym typeface="Nunito Black"/>
            </a:endParaRPr>
          </a:p>
        </p:txBody>
      </p:sp>
      <p:pic>
        <p:nvPicPr>
          <p:cNvPr id="279" name="Google Shape;279;p13"/>
          <p:cNvPicPr preferRelativeResize="0"/>
          <p:nvPr/>
        </p:nvPicPr>
        <p:blipFill>
          <a:blip r:embed="rId3">
            <a:alphaModFix/>
          </a:blip>
          <a:stretch>
            <a:fillRect/>
          </a:stretch>
        </p:blipFill>
        <p:spPr>
          <a:xfrm>
            <a:off x="5231900" y="152400"/>
            <a:ext cx="3629027" cy="48387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4"/>
          <p:cNvSpPr txBox="1"/>
          <p:nvPr>
            <p:ph type="ctrTitle"/>
          </p:nvPr>
        </p:nvSpPr>
        <p:spPr>
          <a:xfrm>
            <a:off x="824000" y="1613813"/>
            <a:ext cx="4255500" cy="18729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t/>
            </a:r>
            <a:endParaRPr/>
          </a:p>
        </p:txBody>
      </p:sp>
      <p:sp>
        <p:nvSpPr>
          <p:cNvPr id="285" name="Google Shape;285;p14"/>
          <p:cNvSpPr txBox="1"/>
          <p:nvPr>
            <p:ph idx="1" type="subTitle"/>
          </p:nvPr>
        </p:nvSpPr>
        <p:spPr>
          <a:xfrm>
            <a:off x="824000" y="3596300"/>
            <a:ext cx="4255500" cy="695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286" name="Google Shape;286;p14"/>
          <p:cNvPicPr preferRelativeResize="0"/>
          <p:nvPr/>
        </p:nvPicPr>
        <p:blipFill>
          <a:blip r:embed="rId3">
            <a:alphaModFix/>
          </a:blip>
          <a:stretch>
            <a:fillRect/>
          </a:stretch>
        </p:blipFill>
        <p:spPr>
          <a:xfrm>
            <a:off x="1031425" y="74675"/>
            <a:ext cx="6658867" cy="4994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id="291" name="Google Shape;291;p15"/>
          <p:cNvPicPr preferRelativeResize="0"/>
          <p:nvPr/>
        </p:nvPicPr>
        <p:blipFill rotWithShape="1">
          <a:blip r:embed="rId3">
            <a:alphaModFix/>
          </a:blip>
          <a:srcRect b="0" l="0" r="3213" t="3605"/>
          <a:stretch/>
        </p:blipFill>
        <p:spPr>
          <a:xfrm>
            <a:off x="980225" y="0"/>
            <a:ext cx="6886086" cy="51434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16"/>
          <p:cNvSpPr txBox="1"/>
          <p:nvPr>
            <p:ph type="ctrTitle"/>
          </p:nvPr>
        </p:nvSpPr>
        <p:spPr>
          <a:xfrm>
            <a:off x="240450" y="148143"/>
            <a:ext cx="4906800" cy="7974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sv" sz="4100" u="sng">
                <a:latin typeface="Arial"/>
                <a:ea typeface="Arial"/>
                <a:cs typeface="Arial"/>
                <a:sym typeface="Arial"/>
              </a:rPr>
              <a:t>Vvivv</a:t>
            </a:r>
            <a:endParaRPr sz="6500"/>
          </a:p>
        </p:txBody>
      </p:sp>
      <p:sp>
        <p:nvSpPr>
          <p:cNvPr id="297" name="Google Shape;297;p16"/>
          <p:cNvSpPr txBox="1"/>
          <p:nvPr>
            <p:ph idx="1" type="subTitle"/>
          </p:nvPr>
        </p:nvSpPr>
        <p:spPr>
          <a:xfrm>
            <a:off x="240450" y="1153475"/>
            <a:ext cx="4541100" cy="3591900"/>
          </a:xfrm>
          <a:prstGeom prst="rect">
            <a:avLst/>
          </a:prstGeom>
        </p:spPr>
        <p:txBody>
          <a:bodyPr anchorCtr="0" anchor="t" bIns="91425" lIns="91425" spcFirstLastPara="1" rIns="91425" wrap="square" tIns="91425">
            <a:normAutofit fontScale="92500" lnSpcReduction="20000"/>
          </a:bodyPr>
          <a:lstStyle/>
          <a:p>
            <a:pPr indent="0" lvl="0" marL="0" rtl="0" algn="l">
              <a:lnSpc>
                <a:spcPct val="115000"/>
              </a:lnSpc>
              <a:spcBef>
                <a:spcPts val="0"/>
              </a:spcBef>
              <a:spcAft>
                <a:spcPts val="0"/>
              </a:spcAft>
              <a:buNone/>
            </a:pPr>
            <a:r>
              <a:t/>
            </a:r>
            <a:endParaRPr b="1" sz="1200" u="sng">
              <a:solidFill>
                <a:srgbClr val="000000"/>
              </a:solidFill>
              <a:latin typeface="Arial"/>
              <a:ea typeface="Arial"/>
              <a:cs typeface="Arial"/>
              <a:sym typeface="Arial"/>
            </a:endParaRPr>
          </a:p>
          <a:p>
            <a:pPr indent="0" lvl="0" marL="0" rtl="0" algn="l">
              <a:lnSpc>
                <a:spcPct val="115000"/>
              </a:lnSpc>
              <a:spcBef>
                <a:spcPts val="0"/>
              </a:spcBef>
              <a:spcAft>
                <a:spcPts val="0"/>
              </a:spcAft>
              <a:buNone/>
            </a:pPr>
            <a:r>
              <a:t/>
            </a:r>
            <a:endParaRPr b="1" sz="1708" u="sng">
              <a:latin typeface="Arial"/>
              <a:ea typeface="Arial"/>
              <a:cs typeface="Arial"/>
              <a:sym typeface="Arial"/>
            </a:endParaRPr>
          </a:p>
          <a:p>
            <a:pPr indent="0" lvl="0" marL="0" rtl="0" algn="l">
              <a:lnSpc>
                <a:spcPct val="115000"/>
              </a:lnSpc>
              <a:spcBef>
                <a:spcPts val="0"/>
              </a:spcBef>
              <a:spcAft>
                <a:spcPts val="0"/>
              </a:spcAft>
              <a:buNone/>
            </a:pPr>
            <a:r>
              <a:rPr lang="sv" sz="1708">
                <a:latin typeface="Arial"/>
                <a:ea typeface="Arial"/>
                <a:cs typeface="Arial"/>
                <a:sym typeface="Arial"/>
              </a:rPr>
              <a:t>Den här produkten är bra på många olika sätt. Den går på 100 procent grönt drivmedel och den producerar tillräckligt med energi så gatlyktorna kan lysa i tre dagar i sträck. Forskning visar även att det tack vare klimatförändringarna har nederbörden ökat med 10% mer än det gjorde förut så det är extra bra att installera Vivv. Det är även en relativt överkomlig maskin då det bara krävs några rör,turbiner,generatorer och en brunn. Man går även mycket plus på maskinen energimässigt. Under sommaren är den som mest effektiv då det regnar i genomsnitt 189 mm.</a:t>
            </a:r>
            <a:endParaRPr sz="2108"/>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17"/>
          <p:cNvSpPr txBox="1"/>
          <p:nvPr>
            <p:ph type="ctrTitle"/>
          </p:nvPr>
        </p:nvSpPr>
        <p:spPr>
          <a:xfrm>
            <a:off x="186150" y="80268"/>
            <a:ext cx="5830500" cy="7839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sv"/>
              <a:t>Teknisk beskrivning</a:t>
            </a:r>
            <a:endParaRPr/>
          </a:p>
        </p:txBody>
      </p:sp>
      <p:sp>
        <p:nvSpPr>
          <p:cNvPr id="303" name="Google Shape;303;p17"/>
          <p:cNvSpPr txBox="1"/>
          <p:nvPr>
            <p:ph idx="1" type="subTitle"/>
          </p:nvPr>
        </p:nvSpPr>
        <p:spPr>
          <a:xfrm>
            <a:off x="316500" y="1058475"/>
            <a:ext cx="4255500" cy="6954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275"/>
              <a:buNone/>
            </a:pPr>
            <a:r>
              <a:rPr b="1" lang="sv" sz="1450">
                <a:latin typeface="Arial"/>
                <a:ea typeface="Arial"/>
                <a:cs typeface="Arial"/>
                <a:sym typeface="Arial"/>
              </a:rPr>
              <a:t>Vi använder rörelseenergin i regnvattnet via brunnar. Den överförs till en turbin som rör sig. Denna rörelseenergin i turbinen gör att magneter i generatorn börjar röra sig och på så sätt skapas det el. </a:t>
            </a:r>
            <a:endParaRPr b="1" sz="1450">
              <a:latin typeface="Arial"/>
              <a:ea typeface="Arial"/>
              <a:cs typeface="Arial"/>
              <a:sym typeface="Arial"/>
            </a:endParaRPr>
          </a:p>
          <a:p>
            <a:pPr indent="0" lvl="0" marL="0" rtl="0" algn="l">
              <a:lnSpc>
                <a:spcPct val="95000"/>
              </a:lnSpc>
              <a:spcBef>
                <a:spcPts val="0"/>
              </a:spcBef>
              <a:spcAft>
                <a:spcPts val="0"/>
              </a:spcAft>
              <a:buSzPts val="275"/>
              <a:buNone/>
            </a:pPr>
            <a:r>
              <a:t/>
            </a:r>
            <a:endParaRPr b="1" sz="1450">
              <a:latin typeface="Arial"/>
              <a:ea typeface="Arial"/>
              <a:cs typeface="Arial"/>
              <a:sym typeface="Arial"/>
            </a:endParaRPr>
          </a:p>
          <a:p>
            <a:pPr indent="0" lvl="0" marL="0" rtl="0" algn="l">
              <a:lnSpc>
                <a:spcPct val="95000"/>
              </a:lnSpc>
              <a:spcBef>
                <a:spcPts val="0"/>
              </a:spcBef>
              <a:spcAft>
                <a:spcPts val="0"/>
              </a:spcAft>
              <a:buSzPts val="275"/>
              <a:buNone/>
            </a:pPr>
            <a:r>
              <a:rPr b="1" lang="sv" sz="1450">
                <a:latin typeface="Arial"/>
                <a:ea typeface="Arial"/>
                <a:cs typeface="Arial"/>
                <a:sym typeface="Arial"/>
              </a:rPr>
              <a:t>Antingen kopplar vi elen direkt till gatubelysningen eller hushållen vilket kan funka bra i städer med hög nederbörd. Belysningen behövs bara på kvällen då processen är tyst. Eller så sparar vi den i ett batteri så att vi kan använda den när det behövs. Då kan detta funka bäst vid tropiska zoner vid hög nederbörd på ett miljösäkert sätt, som sen kan fraktas hållbart till andra länder. Ju närmare el källan är till belysningen desto mindre spill får man av elen, för då blir resistansen mindre. </a:t>
            </a:r>
            <a:endParaRPr b="1" sz="1450">
              <a:latin typeface="Arial"/>
              <a:ea typeface="Arial"/>
              <a:cs typeface="Arial"/>
              <a:sym typeface="Arial"/>
            </a:endParaRPr>
          </a:p>
          <a:p>
            <a:pPr indent="0" lvl="0" marL="0" rtl="0" algn="l">
              <a:lnSpc>
                <a:spcPct val="95000"/>
              </a:lnSpc>
              <a:spcBef>
                <a:spcPts val="0"/>
              </a:spcBef>
              <a:spcAft>
                <a:spcPts val="0"/>
              </a:spcAft>
              <a:buSzPts val="275"/>
              <a:buNone/>
            </a:pPr>
            <a:r>
              <a:t/>
            </a:r>
            <a:endParaRPr b="1" sz="1650">
              <a:latin typeface="Arial"/>
              <a:ea typeface="Arial"/>
              <a:cs typeface="Arial"/>
              <a:sym typeface="Arial"/>
            </a:endParaRPr>
          </a:p>
          <a:p>
            <a:pPr indent="0" lvl="0" marL="0" rtl="0" algn="l">
              <a:lnSpc>
                <a:spcPct val="95000"/>
              </a:lnSpc>
              <a:spcBef>
                <a:spcPts val="0"/>
              </a:spcBef>
              <a:spcAft>
                <a:spcPts val="0"/>
              </a:spcAft>
              <a:buSzPts val="275"/>
              <a:buNone/>
            </a:pPr>
            <a:r>
              <a:rPr b="1" lang="sv" sz="1450">
                <a:latin typeface="Arial"/>
                <a:ea typeface="Arial"/>
                <a:cs typeface="Arial"/>
                <a:sym typeface="Arial"/>
              </a:rPr>
              <a:t>Ett problem med det här är att det bara skapas el när det regnar. Att samla regnvatten och använda smalare rör gör processen mer effektiv. Mycket el kan även skapas vid översvämningar, vilket blir mer normalt på grund av klimatförändringarna.</a:t>
            </a:r>
            <a:endParaRPr sz="15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18"/>
          <p:cNvSpPr txBox="1"/>
          <p:nvPr>
            <p:ph type="ctrTitle"/>
          </p:nvPr>
        </p:nvSpPr>
        <p:spPr>
          <a:xfrm>
            <a:off x="131875" y="334338"/>
            <a:ext cx="4255500" cy="18729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sv"/>
              <a:t>Påbörjad testning</a:t>
            </a:r>
            <a:endParaRPr/>
          </a:p>
        </p:txBody>
      </p:sp>
      <p:sp>
        <p:nvSpPr>
          <p:cNvPr id="309" name="Google Shape;309;p18"/>
          <p:cNvSpPr txBox="1"/>
          <p:nvPr>
            <p:ph idx="1" type="subTitle"/>
          </p:nvPr>
        </p:nvSpPr>
        <p:spPr>
          <a:xfrm>
            <a:off x="824000" y="3596300"/>
            <a:ext cx="4255500" cy="695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310" name="Google Shape;310;p18"/>
          <p:cNvPicPr preferRelativeResize="0"/>
          <p:nvPr/>
        </p:nvPicPr>
        <p:blipFill>
          <a:blip r:embed="rId3">
            <a:alphaModFix/>
          </a:blip>
          <a:stretch>
            <a:fillRect/>
          </a:stretch>
        </p:blipFill>
        <p:spPr>
          <a:xfrm>
            <a:off x="5267675" y="2441150"/>
            <a:ext cx="3388800" cy="2541600"/>
          </a:xfrm>
          <a:prstGeom prst="rect">
            <a:avLst/>
          </a:prstGeom>
          <a:noFill/>
          <a:ln>
            <a:noFill/>
          </a:ln>
        </p:spPr>
      </p:pic>
      <p:pic>
        <p:nvPicPr>
          <p:cNvPr id="311" name="Google Shape;311;p18"/>
          <p:cNvPicPr preferRelativeResize="0"/>
          <p:nvPr/>
        </p:nvPicPr>
        <p:blipFill rotWithShape="1">
          <a:blip r:embed="rId4">
            <a:alphaModFix/>
          </a:blip>
          <a:srcRect b="-66444" l="0" r="-66444" t="0"/>
          <a:stretch/>
        </p:blipFill>
        <p:spPr>
          <a:xfrm>
            <a:off x="1425325" y="2275525"/>
            <a:ext cx="5690527" cy="4267899"/>
          </a:xfrm>
          <a:prstGeom prst="rect">
            <a:avLst/>
          </a:prstGeom>
          <a:noFill/>
          <a:ln>
            <a:noFill/>
          </a:ln>
        </p:spPr>
      </p:pic>
      <p:pic>
        <p:nvPicPr>
          <p:cNvPr id="312" name="Google Shape;312;p18"/>
          <p:cNvPicPr preferRelativeResize="0"/>
          <p:nvPr/>
        </p:nvPicPr>
        <p:blipFill>
          <a:blip r:embed="rId5">
            <a:alphaModFix/>
          </a:blip>
          <a:stretch>
            <a:fillRect/>
          </a:stretch>
        </p:blipFill>
        <p:spPr>
          <a:xfrm>
            <a:off x="4311600" y="12"/>
            <a:ext cx="3388800" cy="2541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